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1"/>
  </p:notesMasterIdLst>
  <p:handoutMasterIdLst>
    <p:handoutMasterId r:id="rId22"/>
  </p:handoutMasterIdLst>
  <p:sldIdLst>
    <p:sldId id="3825" r:id="rId5"/>
    <p:sldId id="3826" r:id="rId6"/>
    <p:sldId id="3830" r:id="rId7"/>
    <p:sldId id="3829" r:id="rId8"/>
    <p:sldId id="3832" r:id="rId9"/>
    <p:sldId id="3794" r:id="rId10"/>
    <p:sldId id="3831" r:id="rId11"/>
    <p:sldId id="3827" r:id="rId12"/>
    <p:sldId id="3828" r:id="rId13"/>
    <p:sldId id="3835" r:id="rId14"/>
    <p:sldId id="3837" r:id="rId15"/>
    <p:sldId id="3838" r:id="rId16"/>
    <p:sldId id="3791" r:id="rId17"/>
    <p:sldId id="3836" r:id="rId18"/>
    <p:sldId id="3833" r:id="rId19"/>
    <p:sldId id="3834" r:id="rId20"/>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4F2AFC-E28D-4D59-91C7-5A8D2DE0AA86}" v="13" dt="2023-07-13T13:41:16.3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99" autoAdjust="0"/>
    <p:restoredTop sz="94660"/>
  </p:normalViewPr>
  <p:slideViewPr>
    <p:cSldViewPr snapToGrid="0">
      <p:cViewPr varScale="1">
        <p:scale>
          <a:sx n="82" d="100"/>
          <a:sy n="82" d="100"/>
        </p:scale>
        <p:origin x="715" y="72"/>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yna Rosiak" userId="944ca42667d02c11" providerId="LiveId" clId="{784F2AFC-E28D-4D59-91C7-5A8D2DE0AA86}"/>
    <pc:docChg chg="undo custSel addSld delSld modSld sldOrd">
      <pc:chgData name="Justyna Rosiak" userId="944ca42667d02c11" providerId="LiveId" clId="{784F2AFC-E28D-4D59-91C7-5A8D2DE0AA86}" dt="2023-07-13T13:42:40.385" v="57" actId="1076"/>
      <pc:docMkLst>
        <pc:docMk/>
      </pc:docMkLst>
      <pc:sldChg chg="del">
        <pc:chgData name="Justyna Rosiak" userId="944ca42667d02c11" providerId="LiveId" clId="{784F2AFC-E28D-4D59-91C7-5A8D2DE0AA86}" dt="2023-07-13T13:42:16.621" v="52" actId="2696"/>
        <pc:sldMkLst>
          <pc:docMk/>
          <pc:sldMk cId="3927950662" sldId="3792"/>
        </pc:sldMkLst>
      </pc:sldChg>
      <pc:sldChg chg="ord">
        <pc:chgData name="Justyna Rosiak" userId="944ca42667d02c11" providerId="LiveId" clId="{784F2AFC-E28D-4D59-91C7-5A8D2DE0AA86}" dt="2023-07-12T21:28:29.194" v="3"/>
        <pc:sldMkLst>
          <pc:docMk/>
          <pc:sldMk cId="1813910725" sldId="3794"/>
        </pc:sldMkLst>
      </pc:sldChg>
      <pc:sldChg chg="addSp modSp mod">
        <pc:chgData name="Justyna Rosiak" userId="944ca42667d02c11" providerId="LiveId" clId="{784F2AFC-E28D-4D59-91C7-5A8D2DE0AA86}" dt="2023-07-13T08:15:53.844" v="16"/>
        <pc:sldMkLst>
          <pc:docMk/>
          <pc:sldMk cId="3942647457" sldId="3831"/>
        </pc:sldMkLst>
        <pc:spChg chg="add mod">
          <ac:chgData name="Justyna Rosiak" userId="944ca42667d02c11" providerId="LiveId" clId="{784F2AFC-E28D-4D59-91C7-5A8D2DE0AA86}" dt="2023-07-13T08:15:53.844" v="16"/>
          <ac:spMkLst>
            <pc:docMk/>
            <pc:sldMk cId="3942647457" sldId="3831"/>
            <ac:spMk id="6" creationId="{50055F0B-D4D1-68BA-8254-A4E761EB1457}"/>
          </ac:spMkLst>
        </pc:spChg>
        <pc:spChg chg="add mod">
          <ac:chgData name="Justyna Rosiak" userId="944ca42667d02c11" providerId="LiveId" clId="{784F2AFC-E28D-4D59-91C7-5A8D2DE0AA86}" dt="2023-07-13T08:15:53.844" v="16"/>
          <ac:spMkLst>
            <pc:docMk/>
            <pc:sldMk cId="3942647457" sldId="3831"/>
            <ac:spMk id="11" creationId="{6354F1A6-9028-660F-C0BF-93251B6BA357}"/>
          </ac:spMkLst>
        </pc:spChg>
        <pc:grpChg chg="add mod">
          <ac:chgData name="Justyna Rosiak" userId="944ca42667d02c11" providerId="LiveId" clId="{784F2AFC-E28D-4D59-91C7-5A8D2DE0AA86}" dt="2023-07-13T08:15:53.844" v="16"/>
          <ac:grpSpMkLst>
            <pc:docMk/>
            <pc:sldMk cId="3942647457" sldId="3831"/>
            <ac:grpSpMk id="5" creationId="{7AD7A250-0644-8920-4BD1-BF89D2E90AD6}"/>
          </ac:grpSpMkLst>
        </pc:grpChg>
        <pc:graphicFrameChg chg="mod">
          <ac:chgData name="Justyna Rosiak" userId="944ca42667d02c11" providerId="LiveId" clId="{784F2AFC-E28D-4D59-91C7-5A8D2DE0AA86}" dt="2023-07-13T08:15:50.536" v="14" actId="1076"/>
          <ac:graphicFrameMkLst>
            <pc:docMk/>
            <pc:sldMk cId="3942647457" sldId="3831"/>
            <ac:graphicFrameMk id="4" creationId="{E246B7D8-C843-490A-A5BB-04DFA74A3D8D}"/>
          </ac:graphicFrameMkLst>
        </pc:graphicFrameChg>
      </pc:sldChg>
      <pc:sldChg chg="ord">
        <pc:chgData name="Justyna Rosiak" userId="944ca42667d02c11" providerId="LiveId" clId="{784F2AFC-E28D-4D59-91C7-5A8D2DE0AA86}" dt="2023-07-12T21:28:15.760" v="1"/>
        <pc:sldMkLst>
          <pc:docMk/>
          <pc:sldMk cId="543995561" sldId="3832"/>
        </pc:sldMkLst>
      </pc:sldChg>
      <pc:sldChg chg="addSp delSp modSp new mod ord">
        <pc:chgData name="Justyna Rosiak" userId="944ca42667d02c11" providerId="LiveId" clId="{784F2AFC-E28D-4D59-91C7-5A8D2DE0AA86}" dt="2023-07-13T13:42:40.385" v="57" actId="1076"/>
        <pc:sldMkLst>
          <pc:docMk/>
          <pc:sldMk cId="2694257723" sldId="3838"/>
        </pc:sldMkLst>
        <pc:spChg chg="del mod">
          <ac:chgData name="Justyna Rosiak" userId="944ca42667d02c11" providerId="LiveId" clId="{784F2AFC-E28D-4D59-91C7-5A8D2DE0AA86}" dt="2023-07-13T13:41:27.675" v="46" actId="21"/>
          <ac:spMkLst>
            <pc:docMk/>
            <pc:sldMk cId="2694257723" sldId="3838"/>
            <ac:spMk id="2" creationId="{C9DF15DD-87F5-9B1D-C2B6-CBDD43AAD8A1}"/>
          </ac:spMkLst>
        </pc:spChg>
        <pc:spChg chg="del">
          <ac:chgData name="Justyna Rosiak" userId="944ca42667d02c11" providerId="LiveId" clId="{784F2AFC-E28D-4D59-91C7-5A8D2DE0AA86}" dt="2023-07-13T13:39:19.800" v="36" actId="931"/>
          <ac:spMkLst>
            <pc:docMk/>
            <pc:sldMk cId="2694257723" sldId="3838"/>
            <ac:spMk id="3" creationId="{26DA75E0-95E7-F4B6-BB9E-77DAB1D68A76}"/>
          </ac:spMkLst>
        </pc:spChg>
        <pc:spChg chg="add del mod">
          <ac:chgData name="Justyna Rosiak" userId="944ca42667d02c11" providerId="LiveId" clId="{784F2AFC-E28D-4D59-91C7-5A8D2DE0AA86}" dt="2023-07-13T13:41:16.370" v="41" actId="931"/>
          <ac:spMkLst>
            <pc:docMk/>
            <pc:sldMk cId="2694257723" sldId="3838"/>
            <ac:spMk id="10" creationId="{1D0BA11D-750B-8E44-AF65-FFD1F713D731}"/>
          </ac:spMkLst>
        </pc:spChg>
        <pc:spChg chg="add del mod">
          <ac:chgData name="Justyna Rosiak" userId="944ca42667d02c11" providerId="LiveId" clId="{784F2AFC-E28D-4D59-91C7-5A8D2DE0AA86}" dt="2023-07-13T13:41:30.953" v="47" actId="21"/>
          <ac:spMkLst>
            <pc:docMk/>
            <pc:sldMk cId="2694257723" sldId="3838"/>
            <ac:spMk id="14" creationId="{50425748-6E3C-3098-529F-5B5967FEC3DF}"/>
          </ac:spMkLst>
        </pc:spChg>
        <pc:picChg chg="add del mod">
          <ac:chgData name="Justyna Rosiak" userId="944ca42667d02c11" providerId="LiveId" clId="{784F2AFC-E28D-4D59-91C7-5A8D2DE0AA86}" dt="2023-07-13T13:39:31.371" v="40" actId="478"/>
          <ac:picMkLst>
            <pc:docMk/>
            <pc:sldMk cId="2694257723" sldId="3838"/>
            <ac:picMk id="8" creationId="{B930F878-8925-6AF1-37E7-6C303FDDF265}"/>
          </ac:picMkLst>
        </pc:picChg>
        <pc:picChg chg="add mod">
          <ac:chgData name="Justyna Rosiak" userId="944ca42667d02c11" providerId="LiveId" clId="{784F2AFC-E28D-4D59-91C7-5A8D2DE0AA86}" dt="2023-07-13T13:42:40.385" v="57" actId="1076"/>
          <ac:picMkLst>
            <pc:docMk/>
            <pc:sldMk cId="2694257723" sldId="3838"/>
            <ac:picMk id="12" creationId="{CE63A7C8-A75B-039D-12AD-DB5130612D1A}"/>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 Id="rId4"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800" b="0" noProof="0" dirty="0">
              <a:solidFill>
                <a:sysClr val="windowText" lastClr="000000"/>
              </a:solidFill>
            </a:rPr>
            <a:t>Emma</a:t>
          </a:r>
          <a:endParaRPr lang="en-GB" sz="2800" b="0" noProof="0" dirty="0">
            <a:solidFill>
              <a:sysClr val="windowText" lastClr="000000"/>
            </a:solidFill>
            <a:latin typeface="+mn-lt"/>
          </a:endParaRP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800" b="0" noProof="0" dirty="0">
              <a:solidFill>
                <a:schemeClr val="tx1"/>
              </a:solidFill>
            </a:rPr>
            <a:t>Justyna</a:t>
          </a:r>
          <a:endParaRPr lang="en-GB" sz="1600" b="0" noProof="0" dirty="0">
            <a:solidFill>
              <a:schemeClr val="tx1"/>
            </a:solidFill>
            <a:latin typeface="+mn-lt"/>
          </a:endParaRP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800" b="0" noProof="0" dirty="0">
              <a:solidFill>
                <a:schemeClr val="tx1"/>
              </a:solidFill>
            </a:rPr>
            <a:t>Louise</a:t>
          </a:r>
          <a:endParaRPr lang="en-GB" sz="1600" b="0" noProof="0" dirty="0">
            <a:solidFill>
              <a:schemeClr val="tx1"/>
            </a:solidFill>
            <a:latin typeface="+mn-lt"/>
          </a:endParaRP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800" b="0" noProof="0" dirty="0">
              <a:solidFill>
                <a:schemeClr val="tx1"/>
              </a:solidFill>
            </a:rPr>
            <a:t>Tom</a:t>
          </a:r>
          <a:endParaRPr lang="en-GB" sz="1600" b="0" noProof="0" dirty="0">
            <a:solidFill>
              <a:schemeClr val="tx1"/>
            </a:solidFill>
            <a:latin typeface="+mn-lt"/>
          </a:endParaRP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rotWithShape="1">
          <a:blip xmlns:r="http://schemas.openxmlformats.org/officeDocument/2006/relationships" r:embed="rId1"/>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rotWithShape="1">
          <a:blip xmlns:r="http://schemas.openxmlformats.org/officeDocument/2006/relationships" r:embed="rId2"/>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rotWithShape="1">
          <a:blip xmlns:r="http://schemas.openxmlformats.org/officeDocument/2006/relationships" r:embed="rId3"/>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rotWithShape="1">
          <a:blip xmlns:r="http://schemas.openxmlformats.org/officeDocument/2006/relationships" r:embed="rId4"/>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algn="ctr" rtl="0"/>
          <a:r>
            <a:rPr lang="en-GB" b="0" i="0" u="none" noProof="0" dirty="0"/>
            <a:t>FRIDAY</a:t>
          </a:r>
        </a:p>
        <a:p>
          <a:pPr algn="l" rtl="0"/>
          <a:r>
            <a:rPr lang="en-GB" b="0" i="0" u="none" noProof="0" dirty="0"/>
            <a:t>Familiarisation with the project brief, Trello set up, agreeing team rules for smooth progress and timeframe for the project, tasks division for the weekend.  </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algn="ctr" rtl="0"/>
          <a:r>
            <a:rPr lang="en-GB" b="0" i="0" u="none" noProof="0" dirty="0"/>
            <a:t>MONDAY</a:t>
          </a:r>
        </a:p>
        <a:p>
          <a:pPr algn="l" rtl="0"/>
          <a:r>
            <a:rPr lang="en-GB" b="0" i="0" u="none" noProof="0" dirty="0"/>
            <a:t>Feedback the key findings from the assigned reports to the rest of the team, start the work on the wire frame and GitHub repo creation.</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algn="ctr" rtl="0"/>
          <a:r>
            <a:rPr lang="en-GB" b="0" i="0" u="none" noProof="0" dirty="0"/>
            <a:t>TUESDAY</a:t>
          </a:r>
        </a:p>
        <a:p>
          <a:pPr algn="l" rtl="0"/>
          <a:r>
            <a:rPr lang="en-GB" b="0" i="0" u="none" noProof="0" dirty="0"/>
            <a:t>Work on individual plots and create UI and server inputs for them.</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algn="ctr" rtl="0"/>
          <a:r>
            <a:rPr lang="en-GB" b="0" i="0" u="none" noProof="0" dirty="0"/>
            <a:t>WEDNESDAY</a:t>
          </a:r>
        </a:p>
        <a:p>
          <a:pPr algn="l" rtl="0"/>
          <a:r>
            <a:rPr lang="en-GB" b="0" i="0" u="none" noProof="0" dirty="0"/>
            <a:t>Put the individual plots together to create a dashboard. Testing, unifying and debugging</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algn="ctr" rtl="0"/>
          <a:r>
            <a:rPr lang="en-GB" noProof="0" dirty="0"/>
            <a:t>THURSDAY</a:t>
          </a:r>
        </a:p>
        <a:p>
          <a:pPr algn="ctr" rtl="0"/>
          <a:r>
            <a:rPr lang="en-GB" noProof="0" dirty="0"/>
            <a:t>Project review, report writing, presentation prep and tidying up Git repo.</a:t>
          </a:r>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a:t>5</a:t>
          </a:r>
          <a:endParaRPr lang="en-GB" noProof="0" dirty="0"/>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custLinFactNeighborY="-1361"/>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72208" y="781460"/>
          <a:ext cx="1828799" cy="1828799"/>
        </a:xfrm>
        <a:prstGeom prst="ellipse">
          <a:avLst/>
        </a:prstGeom>
        <a:blipFill rotWithShape="1">
          <a:blip xmlns:r="http://schemas.openxmlformats.org/officeDocument/2006/relationships" r:embed="rId1"/>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89659"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ysClr val="windowText" lastClr="000000"/>
              </a:solidFill>
            </a:rPr>
            <a:t>Emma</a:t>
          </a:r>
          <a:endParaRPr lang="en-GB" sz="2800" b="0" kern="1200" noProof="0" dirty="0">
            <a:solidFill>
              <a:sysClr val="windowText" lastClr="000000"/>
            </a:solidFill>
            <a:latin typeface="+mn-lt"/>
          </a:endParaRPr>
        </a:p>
      </dsp:txBody>
      <dsp:txXfrm>
        <a:off x="289659" y="2951374"/>
        <a:ext cx="2393899" cy="487484"/>
      </dsp:txXfrm>
    </dsp:sp>
    <dsp:sp modelId="{7D166BBB-55AF-452C-B9A0-94A1EE55FF4F}">
      <dsp:nvSpPr>
        <dsp:cNvPr id="0" name=""/>
        <dsp:cNvSpPr/>
      </dsp:nvSpPr>
      <dsp:spPr>
        <a:xfrm>
          <a:off x="289659"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5040" y="781460"/>
          <a:ext cx="1828799" cy="1828799"/>
        </a:xfrm>
        <a:prstGeom prst="ellipse">
          <a:avLst/>
        </a:prstGeom>
        <a:blipFill rotWithShape="1">
          <a:blip xmlns:r="http://schemas.openxmlformats.org/officeDocument/2006/relationships" r:embed="rId2"/>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2490"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Justyna</a:t>
          </a:r>
          <a:endParaRPr lang="en-GB" sz="1600" b="0" kern="1200" noProof="0" dirty="0">
            <a:solidFill>
              <a:schemeClr val="tx1"/>
            </a:solidFill>
            <a:latin typeface="+mn-lt"/>
          </a:endParaRPr>
        </a:p>
      </dsp:txBody>
      <dsp:txXfrm>
        <a:off x="3102490" y="2951374"/>
        <a:ext cx="2393899" cy="487484"/>
      </dsp:txXfrm>
    </dsp:sp>
    <dsp:sp modelId="{1223E777-77CB-4A9A-BF21-12B513842696}">
      <dsp:nvSpPr>
        <dsp:cNvPr id="0" name=""/>
        <dsp:cNvSpPr/>
      </dsp:nvSpPr>
      <dsp:spPr>
        <a:xfrm>
          <a:off x="3102490" y="3417023"/>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7871" y="781460"/>
          <a:ext cx="1828799" cy="1828799"/>
        </a:xfrm>
        <a:prstGeom prst="ellipse">
          <a:avLst/>
        </a:prstGeom>
        <a:blipFill rotWithShape="1">
          <a:blip xmlns:r="http://schemas.openxmlformats.org/officeDocument/2006/relationships" r:embed="rId3"/>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5322"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Louise</a:t>
          </a:r>
          <a:endParaRPr lang="en-GB" sz="1600" b="0" kern="1200" noProof="0" dirty="0">
            <a:solidFill>
              <a:schemeClr val="tx1"/>
            </a:solidFill>
            <a:latin typeface="+mn-lt"/>
          </a:endParaRPr>
        </a:p>
      </dsp:txBody>
      <dsp:txXfrm>
        <a:off x="5915322" y="2951374"/>
        <a:ext cx="2393899" cy="487484"/>
      </dsp:txXfrm>
    </dsp:sp>
    <dsp:sp modelId="{EE420F84-477D-4635-BEF8-66426E9A259D}">
      <dsp:nvSpPr>
        <dsp:cNvPr id="0" name=""/>
        <dsp:cNvSpPr/>
      </dsp:nvSpPr>
      <dsp:spPr>
        <a:xfrm>
          <a:off x="6252885" y="2539746"/>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10703" y="781460"/>
          <a:ext cx="1828799" cy="1828799"/>
        </a:xfrm>
        <a:prstGeom prst="ellipse">
          <a:avLst/>
        </a:prstGeom>
        <a:blipFill rotWithShape="1">
          <a:blip xmlns:r="http://schemas.openxmlformats.org/officeDocument/2006/relationships" r:embed="rId4"/>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8153" y="2951374"/>
          <a:ext cx="2393899"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Tom</a:t>
          </a:r>
          <a:endParaRPr lang="en-GB" sz="1600" b="0" kern="1200" noProof="0" dirty="0">
            <a:solidFill>
              <a:schemeClr val="tx1"/>
            </a:solidFill>
            <a:latin typeface="+mn-lt"/>
          </a:endParaRPr>
        </a:p>
      </dsp:txBody>
      <dsp:txXfrm>
        <a:off x="8728153" y="2951374"/>
        <a:ext cx="2393899" cy="487484"/>
      </dsp:txXfrm>
    </dsp:sp>
    <dsp:sp modelId="{5A7600AF-A34B-4D03-B3D6-B3C760AE8E06}">
      <dsp:nvSpPr>
        <dsp:cNvPr id="0" name=""/>
        <dsp:cNvSpPr/>
      </dsp:nvSpPr>
      <dsp:spPr>
        <a:xfrm>
          <a:off x="8771698" y="3373469"/>
          <a:ext cx="2393899"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FRIDAY</a:t>
          </a:r>
        </a:p>
        <a:p>
          <a:pPr marL="0" lvl="0" indent="0" algn="l" defTabSz="488950" rtl="0">
            <a:lnSpc>
              <a:spcPct val="90000"/>
            </a:lnSpc>
            <a:spcBef>
              <a:spcPct val="0"/>
            </a:spcBef>
            <a:spcAft>
              <a:spcPct val="35000"/>
            </a:spcAft>
            <a:buNone/>
          </a:pPr>
          <a:r>
            <a:rPr lang="en-GB" sz="1100" b="0" i="0" u="none" kern="1200" noProof="0" dirty="0"/>
            <a:t>Familiarisation with the project brief, Trello set up, agreeing team rules for smooth progress and timeframe for the project, tasks division for the weekend.  </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MONDAY</a:t>
          </a:r>
        </a:p>
        <a:p>
          <a:pPr marL="0" lvl="0" indent="0" algn="l" defTabSz="488950" rtl="0">
            <a:lnSpc>
              <a:spcPct val="90000"/>
            </a:lnSpc>
            <a:spcBef>
              <a:spcPct val="0"/>
            </a:spcBef>
            <a:spcAft>
              <a:spcPct val="35000"/>
            </a:spcAft>
            <a:buNone/>
          </a:pPr>
          <a:r>
            <a:rPr lang="en-GB" sz="1100" b="0" i="0" u="none" kern="1200" noProof="0" dirty="0"/>
            <a:t>Feedback the key findings from the assigned reports to the rest of the team, start the work on the wire frame and GitHub repo creation.</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TUESDAY</a:t>
          </a:r>
        </a:p>
        <a:p>
          <a:pPr marL="0" lvl="0" indent="0" algn="l" defTabSz="488950" rtl="0">
            <a:lnSpc>
              <a:spcPct val="90000"/>
            </a:lnSpc>
            <a:spcBef>
              <a:spcPct val="0"/>
            </a:spcBef>
            <a:spcAft>
              <a:spcPct val="35000"/>
            </a:spcAft>
            <a:buNone/>
          </a:pPr>
          <a:r>
            <a:rPr lang="en-GB" sz="1100" b="0" i="0" u="none" kern="1200" noProof="0" dirty="0"/>
            <a:t>Work on individual plots and create UI and server inputs for them.</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b="0" i="0" u="none" kern="1200" noProof="0" dirty="0"/>
            <a:t>WEDNESDAY</a:t>
          </a:r>
        </a:p>
        <a:p>
          <a:pPr marL="0" lvl="0" indent="0" algn="l" defTabSz="488950" rtl="0">
            <a:lnSpc>
              <a:spcPct val="90000"/>
            </a:lnSpc>
            <a:spcBef>
              <a:spcPct val="0"/>
            </a:spcBef>
            <a:spcAft>
              <a:spcPct val="35000"/>
            </a:spcAft>
            <a:buNone/>
          </a:pPr>
          <a:r>
            <a:rPr lang="en-GB" sz="1100" b="0" i="0" u="none" kern="1200" noProof="0" dirty="0"/>
            <a:t>Put the individual plots together to create a dashboard. Testing, unifying and debugging</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48125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ctr" defTabSz="488950" rtl="0">
            <a:lnSpc>
              <a:spcPct val="90000"/>
            </a:lnSpc>
            <a:spcBef>
              <a:spcPct val="0"/>
            </a:spcBef>
            <a:spcAft>
              <a:spcPct val="35000"/>
            </a:spcAft>
            <a:buNone/>
          </a:pPr>
          <a:r>
            <a:rPr lang="en-GB" sz="1100" kern="1200" noProof="0" dirty="0"/>
            <a:t>THURSDAY</a:t>
          </a:r>
        </a:p>
        <a:p>
          <a:pPr marL="0" lvl="0" indent="0" algn="ctr" defTabSz="488950" rtl="0">
            <a:lnSpc>
              <a:spcPct val="90000"/>
            </a:lnSpc>
            <a:spcBef>
              <a:spcPct val="0"/>
            </a:spcBef>
            <a:spcAft>
              <a:spcPct val="35000"/>
            </a:spcAft>
            <a:buNone/>
          </a:pPr>
          <a:r>
            <a:rPr lang="en-GB" sz="1100" kern="1200" noProof="0" dirty="0"/>
            <a:t>Project review, report writing, presentation prep and tidying up Git repo.</a:t>
          </a:r>
        </a:p>
      </dsp:txBody>
      <dsp:txXfrm>
        <a:off x="8305299" y="148501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5</a:t>
          </a:r>
          <a:endParaRPr lang="en-GB" sz="3800" kern="1200" noProof="0" dirty="0"/>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13/07/2023</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13/07/2023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10</a:t>
            </a:fld>
            <a:endParaRPr lang="en-GB"/>
          </a:p>
        </p:txBody>
      </p:sp>
    </p:spTree>
    <p:extLst>
      <p:ext uri="{BB962C8B-B14F-4D97-AF65-F5344CB8AC3E}">
        <p14:creationId xmlns:p14="http://schemas.microsoft.com/office/powerpoint/2010/main" val="14067674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13</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14</a:t>
            </a:fld>
            <a:endParaRPr lang="en-GB"/>
          </a:p>
        </p:txBody>
      </p:sp>
    </p:spTree>
    <p:extLst>
      <p:ext uri="{BB962C8B-B14F-4D97-AF65-F5344CB8AC3E}">
        <p14:creationId xmlns:p14="http://schemas.microsoft.com/office/powerpoint/2010/main" val="40899647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15</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16</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4</a:t>
            </a:fld>
            <a:endParaRPr lang="en-GB"/>
          </a:p>
        </p:txBody>
      </p:sp>
    </p:spTree>
    <p:extLst>
      <p:ext uri="{BB962C8B-B14F-4D97-AF65-F5344CB8AC3E}">
        <p14:creationId xmlns:p14="http://schemas.microsoft.com/office/powerpoint/2010/main" val="1830240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5</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6</a:t>
            </a:fld>
            <a:endParaRPr lang="en-GB"/>
          </a:p>
        </p:txBody>
      </p:sp>
    </p:spTree>
    <p:extLst>
      <p:ext uri="{BB962C8B-B14F-4D97-AF65-F5344CB8AC3E}">
        <p14:creationId xmlns:p14="http://schemas.microsoft.com/office/powerpoint/2010/main" val="4209822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788970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9</a:t>
            </a:fld>
            <a:endParaRPr lang="en-GB"/>
          </a:p>
        </p:txBody>
      </p:sp>
    </p:spTree>
    <p:extLst>
      <p:ext uri="{BB962C8B-B14F-4D97-AF65-F5344CB8AC3E}">
        <p14:creationId xmlns:p14="http://schemas.microsoft.com/office/powerpoint/2010/main" val="250888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GB" noProof="0"/>
              <a:t>Click to edit Master text styles</a:t>
            </a:r>
          </a:p>
          <a:p>
            <a:pPr lvl="1" rtl="0"/>
            <a:r>
              <a:rPr lang="en-GB" noProof="0"/>
              <a:t>Second level</a:t>
            </a:r>
          </a:p>
          <a:p>
            <a:pPr lvl="2" rtl="0"/>
            <a:r>
              <a:rPr lang="en-GB"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GB" noProof="0"/>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GB" noProof="0"/>
              <a:t>Click to edit Master text styles</a:t>
            </a:r>
          </a:p>
          <a:p>
            <a:pPr lvl="1" rtl="0"/>
            <a:r>
              <a:rPr lang="en-GB" noProof="0"/>
              <a:t>Second level</a:t>
            </a:r>
          </a:p>
          <a:p>
            <a:pPr lvl="2" rtl="0"/>
            <a:r>
              <a:rPr lang="en-GB"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GB" noProof="0"/>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diagramColors" Target="../diagrams/colors2.xml"/><Relationship Id="rId11" Type="http://schemas.openxmlformats.org/officeDocument/2006/relationships/image" Target="../media/image11.png"/><Relationship Id="rId5" Type="http://schemas.openxmlformats.org/officeDocument/2006/relationships/diagramQuickStyle" Target="../diagrams/quickStyle2.xml"/><Relationship Id="rId10" Type="http://schemas.openxmlformats.org/officeDocument/2006/relationships/image" Target="../media/image10.png"/><Relationship Id="rId4" Type="http://schemas.openxmlformats.org/officeDocument/2006/relationships/diagramLayout" Target="../diagrams/layout2.xm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5093208" y="2743200"/>
            <a:ext cx="6971274" cy="2386584"/>
          </a:xfrm>
        </p:spPr>
        <p:txBody>
          <a:bodyPr rtlCol="0">
            <a:normAutofit/>
          </a:bodyPr>
          <a:lstStyle/>
          <a:p>
            <a:pPr algn="ctr"/>
            <a:r>
              <a:rPr lang="en-GB" sz="4000" b="1" i="0" dirty="0">
                <a:solidFill>
                  <a:srgbClr val="333333"/>
                </a:solidFill>
                <a:effectLst/>
                <a:latin typeface="inherit"/>
              </a:rPr>
              <a:t>Impact of the Covid-19 pandemic on provision of acute care in Scotland.</a:t>
            </a:r>
            <a:br>
              <a:rPr lang="en-GB" sz="4000" b="0" i="0" dirty="0">
                <a:solidFill>
                  <a:srgbClr val="333333"/>
                </a:solidFill>
                <a:effectLst/>
                <a:latin typeface="inherit"/>
              </a:rPr>
            </a:br>
            <a:endParaRPr lang="en-GB" sz="4000"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dirty="0">
                <a:solidFill>
                  <a:srgbClr val="FFFFFF"/>
                </a:solidFill>
              </a:rPr>
              <a:t>Emma, Justyna, Tom, Louise</a:t>
            </a:r>
          </a:p>
          <a:p>
            <a:pPr rtl="0"/>
            <a:endParaRPr lang="en-GB"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noAutofit/>
          </a:bodyPr>
          <a:lstStyle/>
          <a:p>
            <a:pPr rtl="0"/>
            <a:r>
              <a:rPr lang="en-GB" sz="4400" dirty="0">
                <a:solidFill>
                  <a:srgbClr val="FFFFFF"/>
                </a:solidFill>
              </a:rPr>
              <a:t>How has the Covid-19 pandemic affected provision of acute care in Scotland?</a:t>
            </a:r>
            <a:endParaRPr lang="en-GB" sz="4400"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dirty="0">
                <a:solidFill>
                  <a:srgbClr val="FFFFFF"/>
                </a:solidFill>
              </a:rPr>
              <a:t>By Demographic</a:t>
            </a:r>
          </a:p>
          <a:p>
            <a:pPr rtl="0"/>
            <a:endParaRPr lang="en-GB" dirty="0"/>
          </a:p>
        </p:txBody>
      </p:sp>
    </p:spTree>
    <p:extLst>
      <p:ext uri="{BB962C8B-B14F-4D97-AF65-F5344CB8AC3E}">
        <p14:creationId xmlns:p14="http://schemas.microsoft.com/office/powerpoint/2010/main" val="3861350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3DB29787-BF14-D190-A73C-526440B7883A}"/>
              </a:ext>
            </a:extLst>
          </p:cNvPr>
          <p:cNvSpPr>
            <a:spLocks noGrp="1"/>
          </p:cNvSpPr>
          <p:nvPr>
            <p:ph type="sldNum" sz="quarter" idx="12"/>
          </p:nvPr>
        </p:nvSpPr>
        <p:spPr/>
        <p:txBody>
          <a:bodyPr/>
          <a:lstStyle/>
          <a:p>
            <a:pPr rtl="0">
              <a:defRPr/>
            </a:pPr>
            <a:fld id="{D76B855D-E9CC-4FF8-AD85-6CDC7B89A0DE}" type="slidenum">
              <a:rPr lang="en-GB" noProof="0" smtClean="0">
                <a:solidFill>
                  <a:prstClr val="black">
                    <a:tint val="75000"/>
                  </a:prstClr>
                </a:solidFill>
              </a:rPr>
              <a:pPr rtl="0">
                <a:defRPr/>
              </a:pPr>
              <a:t>11</a:t>
            </a:fld>
            <a:endParaRPr lang="en-GB" noProof="0">
              <a:solidFill>
                <a:prstClr val="black">
                  <a:tint val="75000"/>
                </a:prstClr>
              </a:solidFill>
            </a:endParaRPr>
          </a:p>
        </p:txBody>
      </p:sp>
      <p:sp>
        <p:nvSpPr>
          <p:cNvPr id="12" name="Title 3">
            <a:extLst>
              <a:ext uri="{FF2B5EF4-FFF2-40B4-BE49-F238E27FC236}">
                <a16:creationId xmlns:a16="http://schemas.microsoft.com/office/drawing/2014/main" id="{3BAA02F3-9AB8-5C81-A795-A4BF6F853E1F}"/>
              </a:ext>
            </a:extLst>
          </p:cNvPr>
          <p:cNvSpPr>
            <a:spLocks noGrp="1"/>
          </p:cNvSpPr>
          <p:nvPr>
            <p:ph type="title"/>
          </p:nvPr>
        </p:nvSpPr>
        <p:spPr>
          <a:xfrm>
            <a:off x="838200" y="0"/>
            <a:ext cx="10515600" cy="1325563"/>
          </a:xfrm>
        </p:spPr>
        <p:txBody>
          <a:bodyPr rtlCol="0" anchor="ctr">
            <a:normAutofit/>
          </a:bodyPr>
          <a:lstStyle/>
          <a:p>
            <a:pPr algn="ctr" rtl="0"/>
            <a:r>
              <a:rPr lang="en-GB" dirty="0"/>
              <a:t>Number of Admissions</a:t>
            </a:r>
          </a:p>
        </p:txBody>
      </p:sp>
      <p:pic>
        <p:nvPicPr>
          <p:cNvPr id="14" name="Picture 13" descr="A graph of a number of emergency admission&#10;&#10;Description automatically generated">
            <a:extLst>
              <a:ext uri="{FF2B5EF4-FFF2-40B4-BE49-F238E27FC236}">
                <a16:creationId xmlns:a16="http://schemas.microsoft.com/office/drawing/2014/main" id="{04E43192-2F21-1DDD-5CCA-898D9552877F}"/>
              </a:ext>
            </a:extLst>
          </p:cNvPr>
          <p:cNvPicPr>
            <a:picLocks noChangeAspect="1"/>
          </p:cNvPicPr>
          <p:nvPr/>
        </p:nvPicPr>
        <p:blipFill>
          <a:blip r:embed="rId2"/>
          <a:stretch>
            <a:fillRect/>
          </a:stretch>
        </p:blipFill>
        <p:spPr>
          <a:xfrm>
            <a:off x="92403" y="1599661"/>
            <a:ext cx="6051630" cy="3733632"/>
          </a:xfrm>
          <a:prstGeom prst="rect">
            <a:avLst/>
          </a:prstGeom>
        </p:spPr>
      </p:pic>
      <p:pic>
        <p:nvPicPr>
          <p:cNvPr id="20" name="Picture 19" descr="A graph of a graph with a number of colored squares&#10;&#10;Description automatically generated">
            <a:extLst>
              <a:ext uri="{FF2B5EF4-FFF2-40B4-BE49-F238E27FC236}">
                <a16:creationId xmlns:a16="http://schemas.microsoft.com/office/drawing/2014/main" id="{5E6B39BB-76ED-EB72-57AC-3C780035561D}"/>
              </a:ext>
            </a:extLst>
          </p:cNvPr>
          <p:cNvPicPr>
            <a:picLocks noChangeAspect="1"/>
          </p:cNvPicPr>
          <p:nvPr/>
        </p:nvPicPr>
        <p:blipFill>
          <a:blip r:embed="rId3"/>
          <a:stretch>
            <a:fillRect/>
          </a:stretch>
        </p:blipFill>
        <p:spPr>
          <a:xfrm>
            <a:off x="6096000" y="1629296"/>
            <a:ext cx="6003597" cy="3703997"/>
          </a:xfrm>
          <a:prstGeom prst="rect">
            <a:avLst/>
          </a:prstGeom>
        </p:spPr>
      </p:pic>
    </p:spTree>
    <p:extLst>
      <p:ext uri="{BB962C8B-B14F-4D97-AF65-F5344CB8AC3E}">
        <p14:creationId xmlns:p14="http://schemas.microsoft.com/office/powerpoint/2010/main" val="3966360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6820484-33F5-2602-5E66-C4E35C773633}"/>
              </a:ext>
            </a:extLst>
          </p:cNvPr>
          <p:cNvSpPr>
            <a:spLocks noGrp="1"/>
          </p:cNvSpPr>
          <p:nvPr>
            <p:ph type="dt" sz="half" idx="10"/>
          </p:nvPr>
        </p:nvSpPr>
        <p:spPr/>
        <p:txBody>
          <a:body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CE71679A-2199-C1F8-3E8F-C892AF21636D}"/>
              </a:ext>
            </a:extLst>
          </p:cNvPr>
          <p:cNvSpPr>
            <a:spLocks noGrp="1"/>
          </p:cNvSpPr>
          <p:nvPr>
            <p:ph type="ftr" sz="quarter" idx="11"/>
          </p:nvPr>
        </p:nvSpPr>
        <p:spPr/>
        <p:txBody>
          <a:body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D4891E1B-D0B2-B727-9434-73417F6B3328}"/>
              </a:ext>
            </a:extLst>
          </p:cNvPr>
          <p:cNvSpPr>
            <a:spLocks noGrp="1"/>
          </p:cNvSpPr>
          <p:nvPr>
            <p:ph type="sldNum" sz="quarter" idx="12"/>
          </p:nvPr>
        </p:nvSpPr>
        <p:spPr/>
        <p:txBody>
          <a:bodyPr/>
          <a:lstStyle/>
          <a:p>
            <a:pPr rtl="0">
              <a:defRPr/>
            </a:pPr>
            <a:fld id="{D76B855D-E9CC-4FF8-AD85-6CDC7B89A0DE}" type="slidenum">
              <a:rPr lang="en-GB" noProof="0" smtClean="0">
                <a:solidFill>
                  <a:prstClr val="black">
                    <a:tint val="75000"/>
                  </a:prstClr>
                </a:solidFill>
              </a:rPr>
              <a:pPr rtl="0">
                <a:defRPr/>
              </a:pPr>
              <a:t>12</a:t>
            </a:fld>
            <a:endParaRPr lang="en-GB" noProof="0">
              <a:solidFill>
                <a:prstClr val="black">
                  <a:tint val="75000"/>
                </a:prstClr>
              </a:solidFill>
            </a:endParaRPr>
          </a:p>
        </p:txBody>
      </p:sp>
      <p:pic>
        <p:nvPicPr>
          <p:cNvPr id="12" name="Content Placeholder 11" descr="A screenshot of a graph&#10;&#10;Description automatically generated">
            <a:extLst>
              <a:ext uri="{FF2B5EF4-FFF2-40B4-BE49-F238E27FC236}">
                <a16:creationId xmlns:a16="http://schemas.microsoft.com/office/drawing/2014/main" id="{CE63A7C8-A75B-039D-12AD-DB5130612D1A}"/>
              </a:ext>
            </a:extLst>
          </p:cNvPr>
          <p:cNvPicPr>
            <a:picLocks noGrp="1" noChangeAspect="1"/>
          </p:cNvPicPr>
          <p:nvPr>
            <p:ph idx="1"/>
          </p:nvPr>
        </p:nvPicPr>
        <p:blipFill>
          <a:blip r:embed="rId2"/>
          <a:stretch>
            <a:fillRect/>
          </a:stretch>
        </p:blipFill>
        <p:spPr>
          <a:xfrm>
            <a:off x="754224" y="604972"/>
            <a:ext cx="9653914" cy="5961932"/>
          </a:xfrm>
        </p:spPr>
      </p:pic>
    </p:spTree>
    <p:extLst>
      <p:ext uri="{BB962C8B-B14F-4D97-AF65-F5344CB8AC3E}">
        <p14:creationId xmlns:p14="http://schemas.microsoft.com/office/powerpoint/2010/main" val="2694257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
        <p:nvSpPr>
          <p:cNvPr id="5" name="Title 3">
            <a:extLst>
              <a:ext uri="{FF2B5EF4-FFF2-40B4-BE49-F238E27FC236}">
                <a16:creationId xmlns:a16="http://schemas.microsoft.com/office/drawing/2014/main" id="{C3FFEC9C-A858-3DBA-A116-D96E8348940E}"/>
              </a:ext>
            </a:extLst>
          </p:cNvPr>
          <p:cNvSpPr>
            <a:spLocks noGrp="1"/>
          </p:cNvSpPr>
          <p:nvPr>
            <p:ph type="title"/>
          </p:nvPr>
        </p:nvSpPr>
        <p:spPr>
          <a:xfrm>
            <a:off x="867228" y="-29206"/>
            <a:ext cx="10515600" cy="1012602"/>
          </a:xfrm>
        </p:spPr>
        <p:txBody>
          <a:bodyPr rtlCol="0" anchor="ctr">
            <a:normAutofit/>
          </a:bodyPr>
          <a:lstStyle/>
          <a:p>
            <a:pPr algn="ctr" rtl="0"/>
            <a:r>
              <a:rPr lang="en-GB" dirty="0"/>
              <a:t>Length of Stay</a:t>
            </a:r>
          </a:p>
        </p:txBody>
      </p:sp>
      <p:pic>
        <p:nvPicPr>
          <p:cNvPr id="7" name="Picture 6" descr="A graph of covid-19 and age groups&#10;&#10;Description automatically generated">
            <a:extLst>
              <a:ext uri="{FF2B5EF4-FFF2-40B4-BE49-F238E27FC236}">
                <a16:creationId xmlns:a16="http://schemas.microsoft.com/office/drawing/2014/main" id="{C4A346B7-22FD-FB53-C3D0-A80B6BA07378}"/>
              </a:ext>
            </a:extLst>
          </p:cNvPr>
          <p:cNvPicPr>
            <a:picLocks noChangeAspect="1"/>
          </p:cNvPicPr>
          <p:nvPr/>
        </p:nvPicPr>
        <p:blipFill>
          <a:blip r:embed="rId3"/>
          <a:stretch>
            <a:fillRect/>
          </a:stretch>
        </p:blipFill>
        <p:spPr>
          <a:xfrm>
            <a:off x="1288473" y="906087"/>
            <a:ext cx="9540819" cy="5886333"/>
          </a:xfrm>
          <a:prstGeom prst="rect">
            <a:avLst/>
          </a:prstGeom>
        </p:spPr>
      </p:pic>
    </p:spTree>
    <p:extLst>
      <p:ext uri="{BB962C8B-B14F-4D97-AF65-F5344CB8AC3E}">
        <p14:creationId xmlns:p14="http://schemas.microsoft.com/office/powerpoint/2010/main" val="1019213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pic>
        <p:nvPicPr>
          <p:cNvPr id="4" name="Picture 3" descr="A graph of different colored squares&#10;&#10;Description automatically generated">
            <a:extLst>
              <a:ext uri="{FF2B5EF4-FFF2-40B4-BE49-F238E27FC236}">
                <a16:creationId xmlns:a16="http://schemas.microsoft.com/office/drawing/2014/main" id="{BF97FC22-9965-627A-6D1C-BE221FEC9573}"/>
              </a:ext>
            </a:extLst>
          </p:cNvPr>
          <p:cNvPicPr>
            <a:picLocks noChangeAspect="1"/>
          </p:cNvPicPr>
          <p:nvPr/>
        </p:nvPicPr>
        <p:blipFill>
          <a:blip r:embed="rId3"/>
          <a:stretch>
            <a:fillRect/>
          </a:stretch>
        </p:blipFill>
        <p:spPr>
          <a:xfrm>
            <a:off x="1209040" y="433230"/>
            <a:ext cx="9600446" cy="5923120"/>
          </a:xfrm>
          <a:prstGeom prst="rect">
            <a:avLst/>
          </a:prstGeom>
        </p:spPr>
      </p:pic>
    </p:spTree>
    <p:extLst>
      <p:ext uri="{BB962C8B-B14F-4D97-AF65-F5344CB8AC3E}">
        <p14:creationId xmlns:p14="http://schemas.microsoft.com/office/powerpoint/2010/main" val="24708436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lvl="0" rtl="0"/>
            <a:r>
              <a:rPr lang="en-GB"/>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rtl="0"/>
              <a:t>16</a:t>
            </a:fld>
            <a:endParaRPr lang="en-GB"/>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rtlCol="0"/>
          <a:lstStyle/>
          <a:p>
            <a:pPr rtl="0"/>
            <a:r>
              <a:rPr lang="en-GB"/>
              <a:t>Presenter name</a:t>
            </a:r>
          </a:p>
          <a:p>
            <a:pPr rtl="0">
              <a:spcBef>
                <a:spcPts val="3000"/>
              </a:spcBef>
            </a:pPr>
            <a:r>
              <a:rPr lang="en-GB" sz="1800"/>
              <a:t>Email address</a:t>
            </a:r>
          </a:p>
          <a:p>
            <a:pPr rtl="0">
              <a:spcBef>
                <a:spcPts val="3000"/>
              </a:spcBef>
            </a:pPr>
            <a:r>
              <a:rPr lang="en-GB" sz="1800"/>
              <a:t>Website</a:t>
            </a:r>
          </a:p>
          <a:p>
            <a:pPr rtl="0"/>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dirty="0">
                <a:solidFill>
                  <a:srgbClr val="FFFFFF"/>
                </a:solidFill>
              </a:rPr>
              <a:t>Summary</a:t>
            </a:r>
            <a:endParaRPr lang="en-GB"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788151" y="1527048"/>
            <a:ext cx="5949759" cy="3931920"/>
          </a:xfrm>
        </p:spPr>
        <p:txBody>
          <a:bodyPr rtlCol="0"/>
          <a:lstStyle/>
          <a:p>
            <a:pPr marL="0" indent="0" rtl="0">
              <a:buNone/>
            </a:pPr>
            <a:r>
              <a:rPr lang="en-GB" dirty="0"/>
              <a:t>Introduce the Team</a:t>
            </a:r>
          </a:p>
          <a:p>
            <a:pPr marL="0" indent="0" rtl="0">
              <a:buNone/>
            </a:pPr>
            <a:r>
              <a:rPr lang="en-GB" dirty="0"/>
              <a:t>Project brief and our Approach</a:t>
            </a:r>
          </a:p>
          <a:p>
            <a:pPr marL="0" indent="0" rtl="0">
              <a:buNone/>
            </a:pPr>
            <a:r>
              <a:rPr lang="en-GB" dirty="0"/>
              <a:t>KPIs</a:t>
            </a:r>
          </a:p>
          <a:p>
            <a:pPr marL="0" indent="0" rtl="0">
              <a:buNone/>
            </a:pPr>
            <a:r>
              <a:rPr lang="en-GB" dirty="0"/>
              <a:t>Dashboard</a:t>
            </a:r>
          </a:p>
          <a:p>
            <a:pPr marL="0" indent="0" rtl="0">
              <a:buNone/>
            </a:pPr>
            <a:r>
              <a:rPr lang="en-GB" dirty="0"/>
              <a:t>Key findings</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rtlCol="0"/>
          <a:lstStyle/>
          <a:p>
            <a:pPr rtl="0"/>
            <a:r>
              <a:rPr lang="en-GB"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2078440398"/>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rtlCol="0"/>
          <a:lstStyle/>
          <a:p>
            <a:pPr rtl="0"/>
            <a:r>
              <a:rPr lang="en-GB"/>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rtlCol="0"/>
          <a:lstStyle/>
          <a:p>
            <a:pPr rtl="0"/>
            <a:r>
              <a:rPr lang="en-GB"/>
              <a:t>Walt Disney</a:t>
            </a:r>
          </a:p>
          <a:p>
            <a:pPr rtl="0"/>
            <a:endParaRPr lang="en-GB"/>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rtlCol="0"/>
          <a:lstStyle/>
          <a:p>
            <a:pPr rtl="0">
              <a:defRPr/>
            </a:pPr>
            <a:fld id="{D76B855D-E9CC-4FF8-AD85-6CDC7B89A0DE}" type="slidenum">
              <a:rPr lang="en-GB" smtClean="0">
                <a:latin typeface="Calibri" panose="020F0502020204030204"/>
              </a:rPr>
              <a:pPr rtl="0">
                <a:defRPr/>
              </a:pPr>
              <a:t>4</a:t>
            </a:fld>
            <a:endParaRPr lang="en-GB">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dirty="0"/>
              <a:t>Project Brief</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a:xfrm>
            <a:off x="835152" y="1455413"/>
            <a:ext cx="11000759" cy="1468923"/>
          </a:xfrm>
        </p:spPr>
        <p:txBody>
          <a:bodyPr rtlCol="0">
            <a:normAutofit fontScale="92500"/>
          </a:bodyPr>
          <a:lstStyle/>
          <a:p>
            <a:pPr marL="457200" indent="-457200" rtl="0">
              <a:buAutoNum type="arabicPeriod"/>
            </a:pPr>
            <a:r>
              <a:rPr lang="en-GB" dirty="0"/>
              <a:t>To what extent are the ‘winter crises’ reported by the media real?</a:t>
            </a:r>
          </a:p>
          <a:p>
            <a:pPr marL="457200" indent="-457200" rtl="0">
              <a:buAutoNum type="arabicPeriod"/>
            </a:pPr>
            <a:endParaRPr lang="en-GB" dirty="0"/>
          </a:p>
          <a:p>
            <a:pPr rtl="0"/>
            <a:r>
              <a:rPr lang="en-GB" dirty="0"/>
              <a:t>2. How has the Covid-19 pandemic affected provision of acute care in Scotland?</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a:xfrm>
            <a:off x="835152" y="3437909"/>
            <a:ext cx="3291840" cy="1595956"/>
          </a:xfrm>
        </p:spPr>
        <p:txBody>
          <a:bodyPr rtlCol="0">
            <a:normAutofit/>
          </a:bodyPr>
          <a:lstStyle/>
          <a:p>
            <a:pPr algn="l">
              <a:buFont typeface="Arial" panose="020B0604020202020204" pitchFamily="34" charset="0"/>
              <a:buChar char="•"/>
            </a:pPr>
            <a:r>
              <a:rPr lang="en-GB" b="1" i="0" dirty="0">
                <a:solidFill>
                  <a:srgbClr val="333333"/>
                </a:solidFill>
                <a:effectLst/>
                <a:latin typeface="Helvetica Neue"/>
              </a:rPr>
              <a:t>Temporal: </a:t>
            </a:r>
            <a:r>
              <a:rPr lang="en-GB" b="0" i="0" dirty="0">
                <a:solidFill>
                  <a:srgbClr val="333333"/>
                </a:solidFill>
                <a:effectLst/>
                <a:latin typeface="Helvetica Neue"/>
              </a:rPr>
              <a:t>How has this issue changed over time? (Is it getting better or worse?)</a:t>
            </a:r>
          </a:p>
          <a:p>
            <a:pPr rtl="0"/>
            <a:endParaRPr lang="en-GB" dirty="0"/>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a:xfrm>
            <a:off x="8218715" y="3437909"/>
            <a:ext cx="3291840" cy="1468924"/>
          </a:xfrm>
        </p:spPr>
        <p:txBody>
          <a:bodyPr rtlCol="0"/>
          <a:lstStyle/>
          <a:p>
            <a:r>
              <a:rPr lang="en-GB" b="1" dirty="0">
                <a:solidFill>
                  <a:srgbClr val="333333"/>
                </a:solidFill>
                <a:latin typeface="Helvetica Neue"/>
              </a:rPr>
              <a:t>Demographic: </a:t>
            </a:r>
            <a:r>
              <a:rPr lang="en-GB" dirty="0">
                <a:solidFill>
                  <a:srgbClr val="333333"/>
                </a:solidFill>
                <a:latin typeface="Helvetica Neue"/>
              </a:rPr>
              <a:t>Who is most affected by this issue? (Who should be targeted with efforts?)</a:t>
            </a:r>
          </a:p>
          <a:p>
            <a:pPr rtl="0"/>
            <a:endParaRPr lang="en-GB" dirty="0"/>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12" name="Picture 11">
            <a:extLst>
              <a:ext uri="{FF2B5EF4-FFF2-40B4-BE49-F238E27FC236}">
                <a16:creationId xmlns:a16="http://schemas.microsoft.com/office/drawing/2014/main" id="{8DB776D2-28BC-86FF-32B0-4CAABA0003E6}"/>
              </a:ext>
            </a:extLst>
          </p:cNvPr>
          <p:cNvPicPr>
            <a:picLocks noChangeAspect="1"/>
          </p:cNvPicPr>
          <p:nvPr/>
        </p:nvPicPr>
        <p:blipFill>
          <a:blip r:embed="rId3"/>
          <a:stretch>
            <a:fillRect/>
          </a:stretch>
        </p:blipFill>
        <p:spPr>
          <a:xfrm>
            <a:off x="8610600" y="198438"/>
            <a:ext cx="1182727" cy="1182727"/>
          </a:xfrm>
          <a:prstGeom prst="rect">
            <a:avLst/>
          </a:prstGeom>
        </p:spPr>
      </p:pic>
      <p:sp>
        <p:nvSpPr>
          <p:cNvPr id="18" name="Content Placeholder 17">
            <a:extLst>
              <a:ext uri="{FF2B5EF4-FFF2-40B4-BE49-F238E27FC236}">
                <a16:creationId xmlns:a16="http://schemas.microsoft.com/office/drawing/2014/main" id="{A671641C-5E20-6BDC-7956-8C26F1109759}"/>
              </a:ext>
            </a:extLst>
          </p:cNvPr>
          <p:cNvSpPr>
            <a:spLocks noGrp="1"/>
          </p:cNvSpPr>
          <p:nvPr>
            <p:ph sz="quarter" idx="4"/>
          </p:nvPr>
        </p:nvSpPr>
        <p:spPr>
          <a:xfrm>
            <a:off x="4590039" y="3428579"/>
            <a:ext cx="3291840" cy="1595956"/>
          </a:xfrm>
        </p:spPr>
        <p:txBody>
          <a:bodyPr/>
          <a:lstStyle/>
          <a:p>
            <a:r>
              <a:rPr lang="en-GB" b="1" dirty="0">
                <a:solidFill>
                  <a:srgbClr val="333333"/>
                </a:solidFill>
                <a:latin typeface="Helvetica Neue"/>
              </a:rPr>
              <a:t>Geographic: </a:t>
            </a:r>
            <a:r>
              <a:rPr lang="en-GB" dirty="0">
                <a:solidFill>
                  <a:srgbClr val="333333"/>
                </a:solidFill>
                <a:latin typeface="Helvetica Neue"/>
              </a:rPr>
              <a:t>How does this issue differ between areas in Scotland? (Where should efforts be focussed?)</a:t>
            </a:r>
          </a:p>
          <a:p>
            <a:endParaRPr lang="en-GB" dirty="0"/>
          </a:p>
        </p:txBody>
      </p:sp>
    </p:spTree>
    <p:extLst>
      <p:ext uri="{BB962C8B-B14F-4D97-AF65-F5344CB8AC3E}">
        <p14:creationId xmlns:p14="http://schemas.microsoft.com/office/powerpoint/2010/main" val="543995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dirty="0"/>
              <a:t>Data</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6612" y="1583630"/>
            <a:ext cx="10714686" cy="4695378"/>
          </a:xfrm>
        </p:spPr>
        <p:txBody>
          <a:bodyPr rtlCol="0">
            <a:normAutofit fontScale="85000" lnSpcReduction="20000"/>
          </a:bodyPr>
          <a:lstStyle/>
          <a:p>
            <a:pPr rtl="0"/>
            <a:r>
              <a:rPr lang="en-GB" dirty="0"/>
              <a:t>Hospital Activity by Speciality</a:t>
            </a:r>
          </a:p>
          <a:p>
            <a:pPr rtl="0"/>
            <a:endParaRPr lang="en-GB" dirty="0"/>
          </a:p>
          <a:p>
            <a:pPr rtl="0"/>
            <a:r>
              <a:rPr lang="en-GB" dirty="0"/>
              <a:t>Hospital Activity and Patient Demographics</a:t>
            </a:r>
          </a:p>
          <a:p>
            <a:pPr rtl="0"/>
            <a:endParaRPr lang="en-GB" dirty="0"/>
          </a:p>
          <a:p>
            <a:pPr rtl="0"/>
            <a:r>
              <a:rPr lang="en-GB" dirty="0"/>
              <a:t>Hospital Activity and Deprivation</a:t>
            </a:r>
          </a:p>
          <a:p>
            <a:pPr rtl="0"/>
            <a:endParaRPr lang="en-GB" dirty="0"/>
          </a:p>
          <a:p>
            <a:pPr rtl="0"/>
            <a:r>
              <a:rPr lang="en-GB" dirty="0"/>
              <a:t>Hospitalisations due to Covid 19</a:t>
            </a:r>
          </a:p>
          <a:p>
            <a:pPr rtl="0"/>
            <a:endParaRPr lang="en-GB" dirty="0"/>
          </a:p>
          <a:p>
            <a:pPr rtl="0"/>
            <a:r>
              <a:rPr lang="en-GB" dirty="0"/>
              <a:t>A&amp;E attendances and performance data</a:t>
            </a:r>
          </a:p>
          <a:p>
            <a:pPr rtl="0"/>
            <a:endParaRPr lang="en-GB" dirty="0"/>
          </a:p>
          <a:p>
            <a:pPr rtl="0"/>
            <a:r>
              <a:rPr lang="en-GB" dirty="0"/>
              <a:t>Quarterly Hospital Beds Information - Datasets - Scottish Health and Social Care Open Data - </a:t>
            </a:r>
            <a:r>
              <a:rPr lang="en-GB" dirty="0" err="1"/>
              <a:t>nhs.scot</a:t>
            </a:r>
            <a:endParaRPr lang="en-GB" dirty="0"/>
          </a:p>
          <a:p>
            <a:pPr rtl="0"/>
            <a:endParaRPr lang="en-GB" dirty="0"/>
          </a:p>
          <a:p>
            <a:pPr rtl="0"/>
            <a:r>
              <a:rPr lang="en-GB" dirty="0"/>
              <a:t>Delayed discharge data</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6ECC67AB-A0DF-6D53-40AC-230D978EB651}"/>
              </a:ext>
            </a:extLst>
          </p:cNvPr>
          <p:cNvPicPr>
            <a:picLocks noChangeAspect="1"/>
          </p:cNvPicPr>
          <p:nvPr/>
        </p:nvPicPr>
        <p:blipFill>
          <a:blip r:embed="rId3"/>
          <a:stretch>
            <a:fillRect/>
          </a:stretch>
        </p:blipFill>
        <p:spPr>
          <a:xfrm>
            <a:off x="8088167" y="525938"/>
            <a:ext cx="2943825" cy="1175619"/>
          </a:xfrm>
          <a:prstGeom prst="rect">
            <a:avLst/>
          </a:prstGeom>
        </p:spPr>
      </p:pic>
    </p:spTree>
    <p:extLst>
      <p:ext uri="{BB962C8B-B14F-4D97-AF65-F5344CB8AC3E}">
        <p14:creationId xmlns:p14="http://schemas.microsoft.com/office/powerpoint/2010/main" val="1813910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Project 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442932517"/>
              </p:ext>
            </p:extLst>
          </p:nvPr>
        </p:nvGraphicFramePr>
        <p:xfrm>
          <a:off x="998220" y="1626999"/>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06BAFC98-C9B9-526E-D357-CE40DD126A5A}"/>
              </a:ext>
            </a:extLst>
          </p:cNvPr>
          <p:cNvPicPr>
            <a:picLocks noChangeAspect="1"/>
          </p:cNvPicPr>
          <p:nvPr/>
        </p:nvPicPr>
        <p:blipFill>
          <a:blip r:embed="rId8"/>
          <a:stretch>
            <a:fillRect/>
          </a:stretch>
        </p:blipFill>
        <p:spPr>
          <a:xfrm>
            <a:off x="2207581" y="4932663"/>
            <a:ext cx="2433515" cy="1825136"/>
          </a:xfrm>
          <a:prstGeom prst="rect">
            <a:avLst/>
          </a:prstGeom>
        </p:spPr>
      </p:pic>
      <p:pic>
        <p:nvPicPr>
          <p:cNvPr id="8" name="Picture 7">
            <a:extLst>
              <a:ext uri="{FF2B5EF4-FFF2-40B4-BE49-F238E27FC236}">
                <a16:creationId xmlns:a16="http://schemas.microsoft.com/office/drawing/2014/main" id="{089ABB22-475E-5B60-4AB8-A602546BBC4A}"/>
              </a:ext>
            </a:extLst>
          </p:cNvPr>
          <p:cNvPicPr>
            <a:picLocks noChangeAspect="1"/>
          </p:cNvPicPr>
          <p:nvPr/>
        </p:nvPicPr>
        <p:blipFill>
          <a:blip r:embed="rId9"/>
          <a:stretch>
            <a:fillRect/>
          </a:stretch>
        </p:blipFill>
        <p:spPr>
          <a:xfrm>
            <a:off x="4598699" y="5118842"/>
            <a:ext cx="1623916" cy="911672"/>
          </a:xfrm>
          <a:prstGeom prst="rect">
            <a:avLst/>
          </a:prstGeom>
        </p:spPr>
      </p:pic>
      <p:pic>
        <p:nvPicPr>
          <p:cNvPr id="9" name="Picture 8">
            <a:extLst>
              <a:ext uri="{FF2B5EF4-FFF2-40B4-BE49-F238E27FC236}">
                <a16:creationId xmlns:a16="http://schemas.microsoft.com/office/drawing/2014/main" id="{71A348E9-D456-2320-B4DC-77F4633DF602}"/>
              </a:ext>
            </a:extLst>
          </p:cNvPr>
          <p:cNvPicPr>
            <a:picLocks noChangeAspect="1"/>
          </p:cNvPicPr>
          <p:nvPr/>
        </p:nvPicPr>
        <p:blipFill>
          <a:blip r:embed="rId10"/>
          <a:stretch>
            <a:fillRect/>
          </a:stretch>
        </p:blipFill>
        <p:spPr>
          <a:xfrm>
            <a:off x="8214940" y="4922382"/>
            <a:ext cx="2233790" cy="1788812"/>
          </a:xfrm>
          <a:prstGeom prst="rect">
            <a:avLst/>
          </a:prstGeom>
        </p:spPr>
      </p:pic>
      <p:pic>
        <p:nvPicPr>
          <p:cNvPr id="10" name="Picture 9">
            <a:extLst>
              <a:ext uri="{FF2B5EF4-FFF2-40B4-BE49-F238E27FC236}">
                <a16:creationId xmlns:a16="http://schemas.microsoft.com/office/drawing/2014/main" id="{89564388-3152-AB7E-F356-82AF0711E0D7}"/>
              </a:ext>
            </a:extLst>
          </p:cNvPr>
          <p:cNvPicPr>
            <a:picLocks noChangeAspect="1"/>
          </p:cNvPicPr>
          <p:nvPr/>
        </p:nvPicPr>
        <p:blipFill>
          <a:blip r:embed="rId11"/>
          <a:stretch>
            <a:fillRect/>
          </a:stretch>
        </p:blipFill>
        <p:spPr>
          <a:xfrm>
            <a:off x="6722663" y="5284560"/>
            <a:ext cx="1187683" cy="753884"/>
          </a:xfrm>
          <a:prstGeom prst="rect">
            <a:avLst/>
          </a:prstGeom>
        </p:spPr>
      </p:pic>
    </p:spTree>
    <p:extLst>
      <p:ext uri="{BB962C8B-B14F-4D97-AF65-F5344CB8AC3E}">
        <p14:creationId xmlns:p14="http://schemas.microsoft.com/office/powerpoint/2010/main" val="3942647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838200" y="365125"/>
            <a:ext cx="10515600" cy="1325563"/>
          </a:xfrm>
        </p:spPr>
        <p:txBody>
          <a:bodyPr rtlCol="0" anchor="ctr">
            <a:normAutofit/>
          </a:bodyPr>
          <a:lstStyle/>
          <a:p>
            <a:pPr rtl="0"/>
            <a:r>
              <a:rPr lang="en-GB" b="1" dirty="0"/>
              <a:t>K</a:t>
            </a:r>
            <a:r>
              <a:rPr lang="en-GB" dirty="0"/>
              <a:t>ey </a:t>
            </a:r>
            <a:r>
              <a:rPr lang="en-GB" b="1" dirty="0"/>
              <a:t>P</a:t>
            </a:r>
            <a:r>
              <a:rPr lang="en-GB" dirty="0"/>
              <a:t>erformance </a:t>
            </a:r>
            <a:r>
              <a:rPr lang="en-GB" b="1" dirty="0"/>
              <a:t>I</a:t>
            </a:r>
            <a:r>
              <a:rPr lang="en-GB" dirty="0"/>
              <a:t>ndicators</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sz="half" idx="1"/>
          </p:nvPr>
        </p:nvSpPr>
        <p:spPr>
          <a:xfrm>
            <a:off x="838200" y="1825625"/>
            <a:ext cx="5181600" cy="4351338"/>
          </a:xfrm>
        </p:spPr>
        <p:txBody>
          <a:bodyPr rtlCol="0">
            <a:normAutofit/>
          </a:bodyPr>
          <a:lstStyle/>
          <a:p>
            <a:pPr marL="457200" indent="-457200" rtl="0"/>
            <a:r>
              <a:rPr lang="en-GB"/>
              <a:t>Hospital Admissions</a:t>
            </a:r>
          </a:p>
          <a:p>
            <a:pPr marL="457200" indent="-457200" rtl="0"/>
            <a:endParaRPr lang="en-GB"/>
          </a:p>
          <a:p>
            <a:pPr marL="457200" indent="-457200" rtl="0"/>
            <a:r>
              <a:rPr lang="en-GB"/>
              <a:t>Length of hospital stay</a:t>
            </a:r>
          </a:p>
          <a:p>
            <a:pPr marL="457200" indent="-457200" rtl="0"/>
            <a:endParaRPr lang="en-GB"/>
          </a:p>
          <a:p>
            <a:pPr marL="457200" indent="-457200" rtl="0"/>
            <a:r>
              <a:rPr lang="en-GB"/>
              <a:t>Hospital beds availability</a:t>
            </a:r>
          </a:p>
          <a:p>
            <a:pPr rtl="0"/>
            <a:endParaRPr lang="en-GB" dirty="0"/>
          </a:p>
        </p:txBody>
      </p:sp>
      <p:pic>
        <p:nvPicPr>
          <p:cNvPr id="17" name="Picture Placeholder 16" descr="A group of people outside of a hospital&#10;&#10;Description automatically generated">
            <a:extLst>
              <a:ext uri="{FF2B5EF4-FFF2-40B4-BE49-F238E27FC236}">
                <a16:creationId xmlns:a16="http://schemas.microsoft.com/office/drawing/2014/main" id="{CB8D120A-5E1E-4874-96F4-134EC1F09F1C}"/>
              </a:ext>
            </a:extLst>
          </p:cNvPr>
          <p:cNvPicPr>
            <a:picLocks noGrp="1" noChangeAspect="1"/>
          </p:cNvPicPr>
          <p:nvPr>
            <p:ph sz="half" idx="2"/>
          </p:nvPr>
        </p:nvPicPr>
        <p:blipFill rotWithShape="1">
          <a:blip r:embed="rId3"/>
          <a:stretch/>
        </p:blipFill>
        <p:spPr>
          <a:xfrm>
            <a:off x="6305550" y="2496344"/>
            <a:ext cx="5181600" cy="3238499"/>
          </a:xfrm>
          <a:noFill/>
        </p:spPr>
      </p:pic>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a:xfrm>
            <a:off x="8610600" y="6356350"/>
            <a:ext cx="2743200" cy="365125"/>
          </a:xfrm>
        </p:spPr>
        <p:txBody>
          <a:bodyPr rtlCol="0" anchor="ctr">
            <a:normAutofit/>
          </a:bodyPr>
          <a:lstStyle/>
          <a:p>
            <a:pPr marL="0" marR="0" lvl="0" indent="0" defTabSz="914400" rtl="0" eaLnBrk="1" fontAlgn="auto" latinLnBrk="0" hangingPunct="1">
              <a:spcBef>
                <a:spcPts val="0"/>
              </a:spcBef>
              <a:spcAft>
                <a:spcPts val="600"/>
              </a:spcAft>
              <a:buClrTx/>
              <a:buSzTx/>
              <a:buFontTx/>
              <a:buNone/>
              <a:tabLst/>
              <a:defRPr/>
            </a:pPr>
            <a:fld id="{D76B855D-E9CC-4FF8-AD85-6CDC7B89A0DE}" type="slidenum">
              <a:rPr kumimoji="0" lang="en-GB" b="0" i="0" u="none" strike="noStrike" kern="1200" cap="none" spc="0" normalizeH="0" baseline="0" smtClean="0">
                <a:ln>
                  <a:noFill/>
                </a:ln>
                <a:solidFill>
                  <a:prstClr val="black">
                    <a:tint val="75000"/>
                  </a:prstClr>
                </a:solidFill>
                <a:effectLst/>
                <a:uLnTx/>
                <a:uFillTx/>
              </a:rPr>
              <a:pPr marL="0" marR="0" lvl="0" indent="0" defTabSz="914400" rtl="0" eaLnBrk="1" fontAlgn="auto" latinLnBrk="0" hangingPunct="1">
                <a:spcBef>
                  <a:spcPts val="0"/>
                </a:spcBef>
                <a:spcAft>
                  <a:spcPts val="600"/>
                </a:spcAft>
                <a:buClrTx/>
                <a:buSzTx/>
                <a:buFontTx/>
                <a:buNone/>
                <a:tabLst/>
                <a:defRPr/>
              </a:pPr>
              <a:t>8</a:t>
            </a:fld>
            <a:endParaRPr kumimoji="0" lang="en-GB" b="0" i="0" u="none" strike="noStrike" kern="1200" cap="none" spc="0" normalizeH="0" baseline="0">
              <a:ln>
                <a:noFill/>
              </a:ln>
              <a:solidFill>
                <a:prstClr val="black">
                  <a:tint val="75000"/>
                </a:prstClr>
              </a:solidFill>
              <a:effectLst/>
              <a:uLnTx/>
              <a:uFillTx/>
            </a:endParaRPr>
          </a:p>
        </p:txBody>
      </p:sp>
    </p:spTree>
    <p:extLst>
      <p:ext uri="{BB962C8B-B14F-4D97-AF65-F5344CB8AC3E}">
        <p14:creationId xmlns:p14="http://schemas.microsoft.com/office/powerpoint/2010/main" val="1002193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lstStyle/>
          <a:p>
            <a:pPr rtl="0"/>
            <a:r>
              <a:rPr lang="en-GB">
                <a:solidFill>
                  <a:srgbClr val="FFFFFF"/>
                </a:solidFill>
              </a:rPr>
              <a:t>Topic one</a:t>
            </a:r>
            <a:endParaRPr lang="en-GB"/>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a:solidFill>
                  <a:srgbClr val="FFFFFF"/>
                </a:solidFill>
              </a:rPr>
              <a:t>Subtitle</a:t>
            </a:r>
          </a:p>
          <a:p>
            <a:pPr rtl="0"/>
            <a:endParaRPr lang="en-GB"/>
          </a:p>
        </p:txBody>
      </p:sp>
    </p:spTree>
    <p:extLst>
      <p:ext uri="{BB962C8B-B14F-4D97-AF65-F5344CB8AC3E}">
        <p14:creationId xmlns:p14="http://schemas.microsoft.com/office/powerpoint/2010/main" val="4283594893"/>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2.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{B4C958CF-0C59-409C-B2EE-0B97AFF51F89}tf78504181_win32</Template>
  <TotalTime>413</TotalTime>
  <Words>430</Words>
  <Application>Microsoft Office PowerPoint</Application>
  <PresentationFormat>Widescreen</PresentationFormat>
  <Paragraphs>98</Paragraphs>
  <Slides>16</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Avenir Next LT Pro</vt:lpstr>
      <vt:lpstr>Calibri</vt:lpstr>
      <vt:lpstr>Helvetica Neue</vt:lpstr>
      <vt:lpstr>inherit</vt:lpstr>
      <vt:lpstr>Tw Cen MT</vt:lpstr>
      <vt:lpstr>ShapesVTI</vt:lpstr>
      <vt:lpstr>Impact of the Covid-19 pandemic on provision of acute care in Scotland. </vt:lpstr>
      <vt:lpstr>Summary</vt:lpstr>
      <vt:lpstr>Team</vt:lpstr>
      <vt:lpstr>The way to get started is to quit talking and begin doing.</vt:lpstr>
      <vt:lpstr>Project Brief</vt:lpstr>
      <vt:lpstr>Data</vt:lpstr>
      <vt:lpstr>Project Timeline</vt:lpstr>
      <vt:lpstr>Key Performance Indicators</vt:lpstr>
      <vt:lpstr>Topic one</vt:lpstr>
      <vt:lpstr>How has the Covid-19 pandemic affected provision of acute care in Scotland?</vt:lpstr>
      <vt:lpstr>Number of Admissions</vt:lpstr>
      <vt:lpstr>PowerPoint Presentation</vt:lpstr>
      <vt:lpstr>Length of Stay</vt:lpstr>
      <vt:lpstr>PowerPoint Presentation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has the Covid-19 pandemic affected provision of acute care in Scotland?</dc:title>
  <dc:creator>Justyna Rosiak</dc:creator>
  <cp:lastModifiedBy>Justyna Rosiak</cp:lastModifiedBy>
  <cp:revision>5</cp:revision>
  <dcterms:created xsi:type="dcterms:W3CDTF">2023-07-12T13:16:47Z</dcterms:created>
  <dcterms:modified xsi:type="dcterms:W3CDTF">2023-07-13T13:42:43Z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